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4" r:id="rId3"/>
    <p:sldId id="264" r:id="rId4"/>
    <p:sldId id="263" r:id="rId5"/>
    <p:sldId id="265" r:id="rId6"/>
    <p:sldId id="267" r:id="rId7"/>
    <p:sldId id="266" r:id="rId8"/>
    <p:sldId id="270" r:id="rId9"/>
    <p:sldId id="275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62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28FC-0FDC-4E01-BFC4-20CA212C5FA9}" type="datetimeFigureOut">
              <a:rPr lang="el-GR" smtClean="0"/>
              <a:pPr/>
              <a:t>16/1/2024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EC33A-D6B1-4401-BB70-245CEE250482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500042"/>
            <a:ext cx="19431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642910" y="2714620"/>
            <a:ext cx="80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“An educational short film competition for </a:t>
            </a:r>
            <a:r>
              <a:rPr lang="en-US" sz="3600" dirty="0"/>
              <a:t>young students in the </a:t>
            </a:r>
            <a:r>
              <a:rPr lang="en-US" sz="3600" dirty="0" smtClean="0"/>
              <a:t>Balkans”</a:t>
            </a:r>
            <a:endParaRPr lang="el-GR" sz="3600" dirty="0"/>
          </a:p>
        </p:txBody>
      </p:sp>
      <p:sp>
        <p:nvSpPr>
          <p:cNvPr id="5" name="4 - TextBox"/>
          <p:cNvSpPr txBox="1"/>
          <p:nvPr/>
        </p:nvSpPr>
        <p:spPr>
          <a:xfrm>
            <a:off x="1000100" y="507207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BPU </a:t>
            </a:r>
            <a:r>
              <a:rPr lang="en-US" b="1" dirty="0" smtClean="0"/>
              <a:t>Workshop</a:t>
            </a:r>
            <a:r>
              <a:rPr lang="el-GR" b="1" dirty="0" smtClean="0"/>
              <a:t>,</a:t>
            </a:r>
            <a:r>
              <a:rPr lang="en-US" b="1" dirty="0" smtClean="0"/>
              <a:t> January </a:t>
            </a:r>
            <a:r>
              <a:rPr lang="en-US" b="1" dirty="0"/>
              <a:t>17, 2024,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71604" cy="143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098438" y="1052736"/>
            <a:ext cx="77153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Process 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/>
              <a:t>students record </a:t>
            </a:r>
            <a:r>
              <a:rPr lang="en-US" dirty="0" smtClean="0"/>
              <a:t>a 3-minute Physics video in </a:t>
            </a:r>
            <a:r>
              <a:rPr lang="en-US" dirty="0"/>
              <a:t>the school laboratory or outside of it. The process involves filming a physics </a:t>
            </a:r>
            <a:r>
              <a:rPr lang="en-US" dirty="0" smtClean="0"/>
              <a:t>experiment/phenomena/dissertation. 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Curriculum:</a:t>
            </a:r>
            <a:r>
              <a:rPr lang="en-US" dirty="0"/>
              <a:t> </a:t>
            </a:r>
          </a:p>
          <a:p>
            <a:r>
              <a:rPr lang="en-US" dirty="0"/>
              <a:t>Each group can choose whatever topic they </a:t>
            </a:r>
            <a:r>
              <a:rPr lang="en-US" dirty="0" smtClean="0"/>
              <a:t>wish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Language: </a:t>
            </a:r>
            <a:endParaRPr lang="el-GR" dirty="0">
              <a:solidFill>
                <a:srgbClr val="FF0000"/>
              </a:solidFill>
            </a:endParaRPr>
          </a:p>
          <a:p>
            <a:r>
              <a:rPr lang="en-US" dirty="0"/>
              <a:t>English (we want to promote multilingualism), </a:t>
            </a:r>
            <a:endParaRPr lang="el-GR" dirty="0"/>
          </a:p>
          <a:p>
            <a:r>
              <a:rPr lang="en-US" dirty="0"/>
              <a:t>or the language of each country (subtitles are required in this case).</a:t>
            </a:r>
            <a:endParaRPr lang="el-GR" dirty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video should include</a:t>
            </a:r>
            <a:r>
              <a:rPr lang="en-US" dirty="0" smtClean="0"/>
              <a:t>: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Students’ names</a:t>
            </a:r>
            <a:endParaRPr lang="el-GR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Country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School name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Mentor’s name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Theoretical </a:t>
            </a:r>
            <a:r>
              <a:rPr lang="en-US" dirty="0" smtClean="0"/>
              <a:t>part</a:t>
            </a:r>
            <a:endParaRPr lang="el-GR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Conclusions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044564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71604" cy="143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285720" y="1285860"/>
            <a:ext cx="850112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Organizers </a:t>
            </a:r>
          </a:p>
          <a:p>
            <a:endParaRPr lang="en-US" sz="1400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educational short film/videos competition is organized by BPU in cooperation with the National </a:t>
            </a:r>
            <a:r>
              <a:rPr lang="en-US" dirty="0"/>
              <a:t>P</a:t>
            </a:r>
            <a:r>
              <a:rPr lang="en-US" dirty="0" smtClean="0"/>
              <a:t>hysical Societies.</a:t>
            </a:r>
          </a:p>
          <a:p>
            <a:endParaRPr lang="en-US" dirty="0" smtClean="0"/>
          </a:p>
          <a:p>
            <a:r>
              <a:rPr lang="en-US" dirty="0"/>
              <a:t>It could have </a:t>
            </a:r>
            <a:r>
              <a:rPr lang="en-US" b="1" dirty="0">
                <a:solidFill>
                  <a:srgbClr val="FF0000"/>
                </a:solidFill>
              </a:rPr>
              <a:t>two phases</a:t>
            </a:r>
            <a:r>
              <a:rPr lang="en-US" dirty="0"/>
              <a:t>:</a:t>
            </a:r>
          </a:p>
          <a:p>
            <a:r>
              <a:rPr lang="en-US" dirty="0" smtClean="0"/>
              <a:t>- A </a:t>
            </a:r>
            <a:r>
              <a:rPr lang="en-US" dirty="0"/>
              <a:t>national one organized by the National Societies that can make a first </a:t>
            </a:r>
            <a:r>
              <a:rPr lang="en-US" dirty="0" smtClean="0"/>
              <a:t>pre-selection</a:t>
            </a:r>
            <a:r>
              <a:rPr lang="en-US" dirty="0"/>
              <a:t>.</a:t>
            </a:r>
          </a:p>
          <a:p>
            <a:r>
              <a:rPr lang="en-US" dirty="0" smtClean="0"/>
              <a:t>- The </a:t>
            </a:r>
            <a:r>
              <a:rPr lang="en-US" dirty="0"/>
              <a:t>International one organized by BPU, in which videos proposed by National Societies but also by individuals can participate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BPU will have the right to post the videos on a specific platform (BPU website) and will provide free access to them to the physics communities of all Balkan countries.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357290" cy="123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785786" y="1071546"/>
            <a:ext cx="785818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Objectives</a:t>
            </a:r>
            <a:endParaRPr lang="el-GR" sz="2800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Promoting Participation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en-US" dirty="0"/>
              <a:t>Mobilize and encourage young students in the Balkans to participate in activities related to the competition.</a:t>
            </a:r>
            <a:endParaRPr lang="el-GR" dirty="0"/>
          </a:p>
          <a:p>
            <a:r>
              <a:rPr lang="en-US" dirty="0"/>
              <a:t> </a:t>
            </a:r>
            <a:endParaRPr lang="el-GR" dirty="0"/>
          </a:p>
          <a:p>
            <a:r>
              <a:rPr lang="en-US" b="1" dirty="0">
                <a:solidFill>
                  <a:srgbClr val="FF0000"/>
                </a:solidFill>
              </a:rPr>
              <a:t>Community Building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en-US" dirty="0"/>
              <a:t>This competition aims to inspire young students in the Balkans and introduce them to the idea that they belong to the Balkan community.</a:t>
            </a:r>
            <a:endParaRPr lang="el-GR" dirty="0"/>
          </a:p>
          <a:p>
            <a:r>
              <a:rPr lang="en-US" dirty="0"/>
              <a:t> </a:t>
            </a:r>
            <a:endParaRPr lang="el-GR" dirty="0"/>
          </a:p>
          <a:p>
            <a:r>
              <a:rPr lang="en-US" b="1" dirty="0">
                <a:solidFill>
                  <a:srgbClr val="FF0000"/>
                </a:solidFill>
              </a:rPr>
              <a:t>Promoting Physics Understanding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en-US" dirty="0"/>
              <a:t>Develop interest and understanding of physics among young students.</a:t>
            </a:r>
            <a:endParaRPr lang="el-GR" dirty="0"/>
          </a:p>
          <a:p>
            <a:r>
              <a:rPr lang="en-US" dirty="0"/>
              <a:t> </a:t>
            </a:r>
            <a:endParaRPr lang="el-GR" dirty="0"/>
          </a:p>
          <a:p>
            <a:r>
              <a:rPr lang="en-US" b="1" dirty="0">
                <a:solidFill>
                  <a:srgbClr val="FF0000"/>
                </a:solidFill>
              </a:rPr>
              <a:t>Promoting Intercultural Relations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en-US" dirty="0"/>
              <a:t>Create a bridge between youth from different Balkan countries to promote understanding and intercultural relations.</a:t>
            </a:r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290" cy="123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571472" y="1285860"/>
            <a:ext cx="835824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Skills </a:t>
            </a:r>
            <a:r>
              <a:rPr lang="en-US" sz="3200" dirty="0"/>
              <a:t>cultivated through the competition  </a:t>
            </a:r>
            <a:endParaRPr lang="en-US" sz="3200" dirty="0" smtClean="0"/>
          </a:p>
          <a:p>
            <a:endParaRPr lang="el-GR" dirty="0"/>
          </a:p>
          <a:p>
            <a:r>
              <a:rPr lang="en-US" dirty="0" smtClean="0">
                <a:solidFill>
                  <a:srgbClr val="FF0000"/>
                </a:solidFill>
              </a:rPr>
              <a:t>Educational</a:t>
            </a:r>
            <a:r>
              <a:rPr lang="en-US" dirty="0" smtClean="0"/>
              <a:t> value: Participants may deepen their understanding of physical principles during the preparation of the experiment and its presentation.</a:t>
            </a:r>
            <a:endParaRPr lang="el-GR" dirty="0" smtClean="0"/>
          </a:p>
          <a:p>
            <a:endParaRPr lang="el-GR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Promotion of Science</a:t>
            </a:r>
            <a:r>
              <a:rPr lang="en-US" dirty="0" smtClean="0"/>
              <a:t>: Videos can be used to spread interest in physics to other students and the wider audience.</a:t>
            </a:r>
            <a:endParaRPr lang="el-GR" dirty="0" smtClean="0"/>
          </a:p>
          <a:p>
            <a:endParaRPr lang="el-GR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Artistic </a:t>
            </a:r>
            <a:r>
              <a:rPr lang="en-US" dirty="0">
                <a:solidFill>
                  <a:srgbClr val="FF0000"/>
                </a:solidFill>
              </a:rPr>
              <a:t>Expression</a:t>
            </a:r>
            <a:r>
              <a:rPr lang="en-US" dirty="0"/>
              <a:t>: Students have the opportunity to express themselves artistically through the video, adding entertaining elements or creating performances that enhance understanding.</a:t>
            </a:r>
            <a:endParaRPr lang="el-GR" dirty="0"/>
          </a:p>
          <a:p>
            <a:r>
              <a:rPr lang="en-US" dirty="0"/>
              <a:t> </a:t>
            </a:r>
            <a:endParaRPr lang="el-GR" dirty="0"/>
          </a:p>
          <a:p>
            <a:r>
              <a:rPr lang="en-US" dirty="0" smtClean="0">
                <a:solidFill>
                  <a:srgbClr val="FF0000"/>
                </a:solidFill>
              </a:rPr>
              <a:t>Collaboration</a:t>
            </a:r>
            <a:r>
              <a:rPr lang="en-US" dirty="0" smtClean="0"/>
              <a:t>: </a:t>
            </a:r>
            <a:r>
              <a:rPr lang="en-US" dirty="0"/>
              <a:t>Students are encouraged to collaborate during the video creation process, strengthening their teamwork skills.</a:t>
            </a:r>
            <a:endParaRPr lang="el-GR" dirty="0"/>
          </a:p>
          <a:p>
            <a:r>
              <a:rPr lang="en-US" dirty="0"/>
              <a:t> </a:t>
            </a:r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19431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1357290" y="1643050"/>
            <a:ext cx="70311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Participation</a:t>
            </a:r>
          </a:p>
          <a:p>
            <a:endParaRPr lang="en-US" sz="1600" dirty="0">
              <a:solidFill>
                <a:srgbClr val="FF0000"/>
              </a:solidFill>
            </a:endParaRPr>
          </a:p>
          <a:p>
            <a:r>
              <a:rPr lang="en-US" dirty="0"/>
              <a:t>Two categories of videos can be accepted in the </a:t>
            </a:r>
            <a:r>
              <a:rPr lang="en-US" dirty="0" smtClean="0"/>
              <a:t>competition: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Pre-selected </a:t>
            </a:r>
            <a:r>
              <a:rPr lang="en-US" dirty="0"/>
              <a:t>by the National Physics Societies in </a:t>
            </a:r>
            <a:r>
              <a:rPr lang="en-US" dirty="0" smtClean="0"/>
              <a:t>a </a:t>
            </a:r>
            <a:r>
              <a:rPr lang="en-US" dirty="0"/>
              <a:t>national phase</a:t>
            </a:r>
            <a:r>
              <a:rPr lang="en-US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Proposed </a:t>
            </a:r>
            <a:r>
              <a:rPr lang="en-US" dirty="0"/>
              <a:t>by individual students from BPU countries or from other </a:t>
            </a:r>
            <a:r>
              <a:rPr lang="en-US" dirty="0" smtClean="0"/>
              <a:t>countries.</a:t>
            </a:r>
          </a:p>
          <a:p>
            <a:endParaRPr lang="en-US" dirty="0" smtClean="0"/>
          </a:p>
          <a:p>
            <a:r>
              <a:rPr lang="en-US" dirty="0" smtClean="0"/>
              <a:t>Participation fee is 10 euros/video. It will be: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Collected and transferred into the BPU account by the National Societies, for the videos proposed by them;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Paid directly in the BPU account for the videos proposed by individuals.</a:t>
            </a:r>
            <a:endParaRPr lang="el-G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19431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1505362" y="908720"/>
            <a:ext cx="68699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 </a:t>
            </a:r>
            <a:r>
              <a:rPr lang="en-US" sz="2400" b="1" dirty="0" smtClean="0">
                <a:solidFill>
                  <a:srgbClr val="FF0000"/>
                </a:solidFill>
              </a:rPr>
              <a:t>Evaluation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/>
              <a:t>The videos will be </a:t>
            </a:r>
            <a:r>
              <a:rPr lang="en-US" dirty="0" smtClean="0"/>
              <a:t>evaluated:</a:t>
            </a:r>
          </a:p>
          <a:p>
            <a:r>
              <a:rPr lang="en-US" dirty="0"/>
              <a:t>-</a:t>
            </a:r>
            <a:r>
              <a:rPr lang="en-US" dirty="0" smtClean="0"/>
              <a:t> By national </a:t>
            </a:r>
            <a:r>
              <a:rPr lang="en-US" dirty="0"/>
              <a:t>evaluators </a:t>
            </a:r>
            <a:r>
              <a:rPr lang="en-US" dirty="0" smtClean="0"/>
              <a:t>in the countries where national phase of the competition is organized.</a:t>
            </a:r>
          </a:p>
          <a:p>
            <a:r>
              <a:rPr lang="en-US" dirty="0" smtClean="0"/>
              <a:t>- By a scientific committee consisting of 1 member from each BPU country for the videos promoted by the National Societies and by individual students.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Each assignment is evaluated for: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Scientific validity 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Presentation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Originality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Technical proficiency </a:t>
            </a:r>
          </a:p>
          <a:p>
            <a:endParaRPr lang="en-US" dirty="0" smtClean="0"/>
          </a:p>
          <a:p>
            <a:r>
              <a:rPr lang="en-US" dirty="0" smtClean="0"/>
              <a:t>we could introduce as a partial evaluation criterion, a vote of the public (for example, the number of its hits on the platform)</a:t>
            </a:r>
            <a:endParaRPr lang="el-GR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19431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- TextBox"/>
          <p:cNvSpPr txBox="1"/>
          <p:nvPr/>
        </p:nvSpPr>
        <p:spPr>
          <a:xfrm>
            <a:off x="6286512" y="571501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Kostas </a:t>
            </a:r>
            <a:r>
              <a:rPr lang="en-US" dirty="0" err="1"/>
              <a:t>Vourlias</a:t>
            </a:r>
            <a:r>
              <a:rPr lang="en-US" dirty="0"/>
              <a:t>, </a:t>
            </a:r>
            <a:endParaRPr lang="el-GR" dirty="0"/>
          </a:p>
          <a:p>
            <a:r>
              <a:rPr lang="en-US" dirty="0"/>
              <a:t>BPU Executive Secretary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1142976" y="2428868"/>
            <a:ext cx="63579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Calendar</a:t>
            </a:r>
            <a:r>
              <a:rPr lang="en-US" dirty="0" smtClean="0"/>
              <a:t> for this year's competition:</a:t>
            </a:r>
          </a:p>
          <a:p>
            <a:endParaRPr lang="el-GR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February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announcement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April</a:t>
            </a:r>
            <a:r>
              <a:rPr lang="en-US" dirty="0" smtClean="0"/>
              <a:t>: Organization of the national phases;</a:t>
            </a:r>
            <a:endParaRPr lang="el-GR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May</a:t>
            </a:r>
            <a:r>
              <a:rPr lang="en-US" dirty="0" smtClean="0"/>
              <a:t>: The preselected videos in the national phase and by the BPU Commission (for the individual applicants) will be uploaded on the competition's platform.</a:t>
            </a:r>
            <a:endParaRPr lang="el-GR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July</a:t>
            </a:r>
            <a:r>
              <a:rPr lang="en-US" dirty="0" smtClean="0"/>
              <a:t>: Awards ceremony.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643050"/>
            <a:ext cx="537928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413</Words>
  <Application>Microsoft Office PowerPoint</Application>
  <PresentationFormat>Προβολή στην οθόνη (4:3)</PresentationFormat>
  <Paragraphs>92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35</cp:revision>
  <dcterms:created xsi:type="dcterms:W3CDTF">2024-01-14T16:53:46Z</dcterms:created>
  <dcterms:modified xsi:type="dcterms:W3CDTF">2024-01-16T19:02:58Z</dcterms:modified>
</cp:coreProperties>
</file>